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5" d="100"/>
          <a:sy n="85" d="100"/>
        </p:scale>
        <p:origin x="-1672"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12/23/14</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12/23/14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12/23/14</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12/23/14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12/23/14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12/23/14</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12/23/14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12/23/14</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12/23/14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12/23/14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12/23/14</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12/23/14</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Town Hall #10</a:t>
            </a:r>
            <a:endParaRPr lang="en-US" dirty="0"/>
          </a:p>
        </p:txBody>
      </p:sp>
      <p:sp>
        <p:nvSpPr>
          <p:cNvPr id="3" name="Title 2"/>
          <p:cNvSpPr>
            <a:spLocks noGrp="1"/>
          </p:cNvSpPr>
          <p:nvPr>
            <p:ph type="ctrTitle"/>
          </p:nvPr>
        </p:nvSpPr>
        <p:spPr>
          <a:xfrm>
            <a:off x="685800" y="381000"/>
            <a:ext cx="7772400" cy="1036053"/>
          </a:xfrm>
        </p:spPr>
        <p:txBody>
          <a:bodyPr>
            <a:normAutofit fontScale="90000"/>
          </a:bodyPr>
          <a:lstStyle/>
          <a:p>
            <a:r>
              <a:rPr lang="en-US" dirty="0" smtClean="0"/>
              <a:t>Are we afraid to talk about racism?</a:t>
            </a:r>
            <a:endParaRPr lang="en-US" dirty="0"/>
          </a:p>
        </p:txBody>
      </p:sp>
      <p:pic>
        <p:nvPicPr>
          <p:cNvPr id="4" name="Picture 3" descr="mlking2.jpe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55514" y="2720473"/>
            <a:ext cx="4572000" cy="3429000"/>
          </a:xfrm>
          <a:prstGeom prst="rect">
            <a:avLst/>
          </a:prstGeom>
        </p:spPr>
      </p:pic>
    </p:spTree>
    <p:extLst>
      <p:ext uri="{BB962C8B-B14F-4D97-AF65-F5344CB8AC3E}">
        <p14:creationId xmlns:p14="http://schemas.microsoft.com/office/powerpoint/2010/main" val="176722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lking2.jpe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0" y="616284"/>
            <a:ext cx="5486400" cy="4114800"/>
          </a:xfrm>
          <a:prstGeom prst="rect">
            <a:avLst/>
          </a:prstGeom>
        </p:spPr>
      </p:pic>
    </p:spTree>
    <p:extLst>
      <p:ext uri="{BB962C8B-B14F-4D97-AF65-F5344CB8AC3E}">
        <p14:creationId xmlns:p14="http://schemas.microsoft.com/office/powerpoint/2010/main" val="2760749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consider</a:t>
            </a:r>
            <a:endParaRPr lang="en-US" dirty="0"/>
          </a:p>
        </p:txBody>
      </p:sp>
      <p:sp>
        <p:nvSpPr>
          <p:cNvPr id="3" name="Content Placeholder 2"/>
          <p:cNvSpPr>
            <a:spLocks noGrp="1"/>
          </p:cNvSpPr>
          <p:nvPr>
            <p:ph sz="quarter" idx="1"/>
          </p:nvPr>
        </p:nvSpPr>
        <p:spPr/>
        <p:txBody>
          <a:bodyPr>
            <a:normAutofit fontScale="92500"/>
          </a:bodyPr>
          <a:lstStyle/>
          <a:p>
            <a:r>
              <a:rPr lang="en-US" dirty="0">
                <a:latin typeface="Calibri"/>
                <a:cs typeface="Calibri"/>
              </a:rPr>
              <a:t>Why is race </a:t>
            </a:r>
            <a:r>
              <a:rPr lang="en-US" dirty="0" smtClean="0">
                <a:latin typeface="Calibri"/>
                <a:cs typeface="Calibri"/>
              </a:rPr>
              <a:t>still </a:t>
            </a:r>
            <a:r>
              <a:rPr lang="en-US" dirty="0">
                <a:latin typeface="Calibri"/>
                <a:cs typeface="Calibri"/>
              </a:rPr>
              <a:t>such a divisive issue almost 50 years after the passage of the Civil Rights Act</a:t>
            </a:r>
            <a:r>
              <a:rPr lang="en-US" dirty="0" smtClean="0">
                <a:latin typeface="Calibri"/>
                <a:cs typeface="Calibri"/>
              </a:rPr>
              <a:t>?</a:t>
            </a:r>
          </a:p>
          <a:p>
            <a:r>
              <a:rPr lang="en-US" dirty="0" smtClean="0">
                <a:latin typeface="Calibri"/>
                <a:cs typeface="Calibri"/>
              </a:rPr>
              <a:t>How does American culture shape our attitudes towards race?</a:t>
            </a:r>
            <a:endParaRPr lang="en-US" dirty="0">
              <a:latin typeface="Calibri"/>
              <a:cs typeface="Calibri"/>
            </a:endParaRPr>
          </a:p>
          <a:p>
            <a:r>
              <a:rPr lang="en-US" dirty="0">
                <a:latin typeface="Calibri"/>
                <a:cs typeface="Calibri"/>
              </a:rPr>
              <a:t>How does “racial indifference” contribute to our reaction to racial issues</a:t>
            </a:r>
            <a:r>
              <a:rPr lang="en-US" dirty="0" smtClean="0">
                <a:latin typeface="Calibri"/>
                <a:cs typeface="Calibri"/>
              </a:rPr>
              <a:t>?</a:t>
            </a:r>
            <a:endParaRPr lang="en-US" dirty="0">
              <a:latin typeface="Calibri"/>
              <a:cs typeface="Calibri"/>
            </a:endParaRPr>
          </a:p>
          <a:p>
            <a:r>
              <a:rPr lang="en-US" dirty="0">
                <a:latin typeface="Calibri"/>
                <a:cs typeface="Calibri"/>
              </a:rPr>
              <a:t>How does “the bubble” impact our ability to truly recognize–and understand–the grievances of another community</a:t>
            </a:r>
            <a:r>
              <a:rPr lang="en-US" dirty="0" smtClean="0">
                <a:latin typeface="Calibri"/>
                <a:cs typeface="Calibri"/>
              </a:rPr>
              <a:t>?</a:t>
            </a:r>
            <a:endParaRPr lang="en-US" dirty="0">
              <a:latin typeface="Calibri"/>
              <a:cs typeface="Calibri"/>
            </a:endParaRPr>
          </a:p>
          <a:p>
            <a:r>
              <a:rPr lang="en-US" dirty="0">
                <a:latin typeface="Calibri"/>
                <a:cs typeface="Calibri"/>
              </a:rPr>
              <a:t>How can we pop the bubble</a:t>
            </a:r>
            <a:r>
              <a:rPr lang="en-US" dirty="0" smtClean="0">
                <a:latin typeface="Calibri"/>
                <a:cs typeface="Calibri"/>
              </a:rPr>
              <a:t>?</a:t>
            </a:r>
            <a:endParaRPr lang="en-US" dirty="0">
              <a:latin typeface="Calibri"/>
              <a:cs typeface="Calibri"/>
            </a:endParaRPr>
          </a:p>
          <a:p>
            <a:r>
              <a:rPr lang="en-US" dirty="0" smtClean="0">
                <a:latin typeface="Calibri"/>
                <a:cs typeface="Calibri"/>
              </a:rPr>
              <a:t>What </a:t>
            </a:r>
            <a:r>
              <a:rPr lang="en-US" dirty="0">
                <a:latin typeface="Calibri"/>
                <a:cs typeface="Calibri"/>
              </a:rPr>
              <a:t>does it mean to be an </a:t>
            </a:r>
            <a:r>
              <a:rPr lang="en-US" dirty="0" err="1">
                <a:latin typeface="Calibri"/>
                <a:cs typeface="Calibri"/>
              </a:rPr>
              <a:t>upstander</a:t>
            </a:r>
            <a:r>
              <a:rPr lang="en-US" dirty="0">
                <a:latin typeface="Calibri"/>
                <a:cs typeface="Calibri"/>
              </a:rPr>
              <a:t>? How does the Jewish experience </a:t>
            </a:r>
            <a:r>
              <a:rPr lang="en-US" dirty="0" smtClean="0">
                <a:latin typeface="Calibri"/>
                <a:cs typeface="Calibri"/>
              </a:rPr>
              <a:t>of </a:t>
            </a:r>
            <a:r>
              <a:rPr lang="en-US" dirty="0">
                <a:latin typeface="Calibri"/>
                <a:cs typeface="Calibri"/>
              </a:rPr>
              <a:t>discrimination </a:t>
            </a:r>
            <a:r>
              <a:rPr lang="en-US" dirty="0" smtClean="0">
                <a:latin typeface="Calibri"/>
                <a:cs typeface="Calibri"/>
              </a:rPr>
              <a:t>shape our outlook?</a:t>
            </a:r>
            <a:endParaRPr lang="en-US" dirty="0">
              <a:latin typeface="Calibri"/>
              <a:cs typeface="Calibri"/>
            </a:endParaRPr>
          </a:p>
          <a:p>
            <a:endParaRPr lang="en-US" dirty="0" smtClean="0"/>
          </a:p>
          <a:p>
            <a:endParaRPr lang="en-US" dirty="0"/>
          </a:p>
        </p:txBody>
      </p:sp>
    </p:spTree>
    <p:extLst>
      <p:ext uri="{BB962C8B-B14F-4D97-AF65-F5344CB8AC3E}">
        <p14:creationId xmlns:p14="http://schemas.microsoft.com/office/powerpoint/2010/main" val="11730529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latin typeface="Calibri"/>
                <a:cs typeface="Calibri"/>
              </a:rPr>
              <a:t>African Americans are incarcerated at grossly disproportionate rates, despite the fact that crime rates (both violent and non </a:t>
            </a:r>
            <a:r>
              <a:rPr lang="en-US" dirty="0" smtClean="0">
                <a:latin typeface="Calibri"/>
                <a:cs typeface="Calibri"/>
              </a:rPr>
              <a:t>violent) are similar among both groups</a:t>
            </a:r>
            <a:endParaRPr lang="en-US" dirty="0" smtClean="0">
              <a:latin typeface="Calibri"/>
              <a:cs typeface="Calibri"/>
            </a:endParaRPr>
          </a:p>
          <a:p>
            <a:endParaRPr lang="en-US" dirty="0">
              <a:latin typeface="Calibri"/>
              <a:cs typeface="Calibri"/>
            </a:endParaRPr>
          </a:p>
          <a:p>
            <a:r>
              <a:rPr lang="en-US" dirty="0">
                <a:latin typeface="Calibri"/>
                <a:cs typeface="Calibri"/>
              </a:rPr>
              <a:t>In less than 30 years, the US penal population exploded from around 300,000 to more than 2 million, with drug convictions accounting for the majority of the increase. The United </a:t>
            </a:r>
            <a:r>
              <a:rPr lang="en-US" dirty="0" smtClean="0">
                <a:latin typeface="Calibri"/>
                <a:cs typeface="Calibri"/>
              </a:rPr>
              <a:t>States </a:t>
            </a:r>
            <a:r>
              <a:rPr lang="en-US" dirty="0">
                <a:latin typeface="Calibri"/>
                <a:cs typeface="Calibri"/>
              </a:rPr>
              <a:t>now has the highest rate of incarceration in the world, dwarfing the rates of nearly every developed country, even surpassing those of highly repressive regimes like Russia, China, and Iran. </a:t>
            </a:r>
            <a:endParaRPr lang="en-US" dirty="0" smtClean="0">
              <a:latin typeface="Calibri"/>
              <a:cs typeface="Calibri"/>
            </a:endParaRPr>
          </a:p>
          <a:p>
            <a:endParaRPr lang="en-US" dirty="0">
              <a:latin typeface="Calibri"/>
              <a:cs typeface="Calibri"/>
            </a:endParaRPr>
          </a:p>
          <a:p>
            <a:r>
              <a:rPr lang="en-US" dirty="0">
                <a:latin typeface="Calibri"/>
                <a:cs typeface="Calibri"/>
              </a:rPr>
              <a:t>The racial dimension of mass incarceration is its most striking feature. No other country in the world imprisons so many of its racial or ethnic minorities. The US now imprisons a larger share of its black population than South Africa did at the height of apartheid. In Washington DC, it is estimated that three out of four black men can expect to serve time in prison. </a:t>
            </a:r>
          </a:p>
          <a:p>
            <a:pPr marL="0" indent="0">
              <a:buNone/>
            </a:pPr>
            <a:endParaRPr lang="en-US" dirty="0">
              <a:latin typeface="Calibri"/>
              <a:cs typeface="Calibri"/>
            </a:endParaRPr>
          </a:p>
          <a:p>
            <a:r>
              <a:rPr lang="en-US" dirty="0">
                <a:latin typeface="Calibri"/>
                <a:cs typeface="Calibri"/>
              </a:rPr>
              <a:t>Studies show that people of all colors use and sell drugs at remarkably similar rates. </a:t>
            </a:r>
          </a:p>
          <a:p>
            <a:pPr marL="0" indent="0">
              <a:buNone/>
            </a:pPr>
            <a:endParaRPr lang="en-US" dirty="0">
              <a:latin typeface="Calibri"/>
              <a:cs typeface="Calibri"/>
            </a:endParaRPr>
          </a:p>
        </p:txBody>
      </p:sp>
    </p:spTree>
    <p:extLst>
      <p:ext uri="{BB962C8B-B14F-4D97-AF65-F5344CB8AC3E}">
        <p14:creationId xmlns:p14="http://schemas.microsoft.com/office/powerpoint/2010/main" val="29241780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2159</TotalTime>
  <Words>292</Words>
  <Application>Microsoft Macintosh PowerPoint</Application>
  <PresentationFormat>On-screen Show (4:3)</PresentationFormat>
  <Paragraphs>17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Are we afraid to talk about racism?</vt:lpstr>
      <vt:lpstr>PowerPoint Presentation</vt:lpstr>
      <vt:lpstr>Questions to consider</vt:lpstr>
      <vt:lpstr>Statistics </vt:lpstr>
    </vt:vector>
  </TitlesOfParts>
  <Company>maiminodes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racism still an issue in America?</dc:title>
  <dc:creator>max helfand</dc:creator>
  <cp:lastModifiedBy>max helfand</cp:lastModifiedBy>
  <cp:revision>11</cp:revision>
  <dcterms:created xsi:type="dcterms:W3CDTF">2014-12-22T06:57:40Z</dcterms:created>
  <dcterms:modified xsi:type="dcterms:W3CDTF">2014-12-23T21:34:26Z</dcterms:modified>
</cp:coreProperties>
</file>